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6" r:id="rId3"/>
    <p:sldId id="258" r:id="rId4"/>
    <p:sldId id="263" r:id="rId5"/>
    <p:sldId id="259" r:id="rId6"/>
    <p:sldId id="264" r:id="rId7"/>
    <p:sldId id="267" r:id="rId8"/>
    <p:sldId id="265" r:id="rId9"/>
    <p:sldId id="260" r:id="rId10"/>
    <p:sldId id="261" r:id="rId11"/>
    <p:sldId id="266" r:id="rId12"/>
    <p:sldId id="262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9E689-2723-4BCC-BDCD-CF782F29E70F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A81BB-FA29-45CE-85BB-EF2B0966F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0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A81BB-FA29-45CE-85BB-EF2B0966FAE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9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A81BB-FA29-45CE-85BB-EF2B0966FAE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1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A81BB-FA29-45CE-85BB-EF2B0966FA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39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A81BB-FA29-45CE-85BB-EF2B0966FA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8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rono.ru/proekty/bazarny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5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Муниципальное </a:t>
            </a:r>
            <a:r>
              <a:rPr lang="ru-RU" b="1" dirty="0" smtClean="0">
                <a:solidFill>
                  <a:srgbClr val="0000CC"/>
                </a:solidFill>
              </a:rPr>
              <a:t>автономное </a:t>
            </a:r>
            <a:r>
              <a:rPr lang="ru-RU" b="1" dirty="0">
                <a:solidFill>
                  <a:srgbClr val="0000CC"/>
                </a:solidFill>
              </a:rPr>
              <a:t>дошкольное образовательное учреждение детский сад компенсирующего вида №156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CC"/>
                </a:solidFill>
              </a:rPr>
              <a:t>Использование технологий </a:t>
            </a:r>
            <a:endParaRPr lang="ru-RU" sz="36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Базарного </a:t>
            </a:r>
            <a:r>
              <a:rPr lang="ru-RU" sz="3600" b="1" dirty="0">
                <a:solidFill>
                  <a:srgbClr val="0000CC"/>
                </a:solidFill>
              </a:rPr>
              <a:t>В.Ф. в работе с детьми </a:t>
            </a:r>
            <a:endParaRPr lang="ru-RU" sz="36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00CC"/>
                </a:solidFill>
              </a:rPr>
              <a:t>с </a:t>
            </a:r>
            <a:r>
              <a:rPr lang="ru-RU" sz="3600" b="1" dirty="0">
                <a:solidFill>
                  <a:srgbClr val="0000CC"/>
                </a:solidFill>
              </a:rPr>
              <a:t>нарушениями зрения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5676" y="449982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rgbClr val="0000CC"/>
                </a:solidFill>
              </a:rPr>
              <a:t>Учитель-дефектолог </a:t>
            </a:r>
            <a:r>
              <a:rPr lang="ru-RU" sz="2000" b="1" smtClean="0">
                <a:solidFill>
                  <a:srgbClr val="0000CC"/>
                </a:solidFill>
              </a:rPr>
              <a:t>  </a:t>
            </a:r>
            <a:r>
              <a:rPr lang="ru-RU" sz="2000" b="1" dirty="0" err="1" smtClean="0">
                <a:solidFill>
                  <a:srgbClr val="0000CC"/>
                </a:solidFill>
              </a:rPr>
              <a:t>Напалкова</a:t>
            </a:r>
            <a:r>
              <a:rPr lang="ru-RU" sz="2000" b="1" dirty="0" smtClean="0">
                <a:solidFill>
                  <a:srgbClr val="0000CC"/>
                </a:solidFill>
              </a:rPr>
              <a:t> </a:t>
            </a:r>
            <a:r>
              <a:rPr lang="ru-RU" sz="2000" b="1" dirty="0">
                <a:solidFill>
                  <a:srgbClr val="0000CC"/>
                </a:solidFill>
              </a:rPr>
              <a:t>Е.Н.</a:t>
            </a:r>
          </a:p>
        </p:txBody>
      </p:sp>
    </p:spTree>
    <p:extLst>
      <p:ext uri="{BB962C8B-B14F-4D97-AF65-F5344CB8AC3E}">
        <p14:creationId xmlns:p14="http://schemas.microsoft.com/office/powerpoint/2010/main" val="38856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4427984" y="3497476"/>
            <a:ext cx="2520280" cy="180373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7020272" y="3717032"/>
            <a:ext cx="1731645" cy="170116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008" y="1206513"/>
            <a:ext cx="3653537" cy="2304256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5"/>
          <a:stretch>
            <a:fillRect/>
          </a:stretch>
        </p:blipFill>
        <p:spPr>
          <a:xfrm>
            <a:off x="463439" y="1177082"/>
            <a:ext cx="3634572" cy="2448272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/>
          <a:stretch>
            <a:fillRect/>
          </a:stretch>
        </p:blipFill>
        <p:spPr>
          <a:xfrm>
            <a:off x="288011" y="3639877"/>
            <a:ext cx="3810000" cy="21560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48800" y="58772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Примеры </a:t>
            </a:r>
            <a:r>
              <a:rPr lang="ru-RU" dirty="0">
                <a:latin typeface="Georgia" panose="02040502050405020303" pitchFamily="18" charset="0"/>
              </a:rPr>
              <a:t>первичных элементов-образов, используемых в качестве художественно-графических </a:t>
            </a:r>
            <a:r>
              <a:rPr lang="ru-RU" dirty="0" smtClean="0">
                <a:latin typeface="Georgia" panose="02040502050405020303" pitchFamily="18" charset="0"/>
              </a:rPr>
              <a:t>прописей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11565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Georgia" panose="02040502050405020303" pitchFamily="18" charset="0"/>
              </a:rPr>
              <a:t>Раскрепощение духовно-психических потенциалов </a:t>
            </a:r>
            <a:endParaRPr lang="ru-RU" b="1" dirty="0" smtClean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ребенка </a:t>
            </a:r>
            <a:r>
              <a:rPr lang="ru-RU" b="1" dirty="0">
                <a:solidFill>
                  <a:srgbClr val="0000CC"/>
                </a:solidFill>
                <a:latin typeface="Georgia" panose="02040502050405020303" pitchFamily="18" charset="0"/>
              </a:rPr>
              <a:t>средствами художественно-образных </a:t>
            </a:r>
            <a:endParaRPr lang="ru-RU" b="1" dirty="0" smtClean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экологически  «чистых» прописей</a:t>
            </a:r>
            <a:endParaRPr lang="ru-RU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6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Georgia" panose="02040502050405020303" pitchFamily="18" charset="0"/>
              </a:rPr>
              <a:t>Раскрепощение духовно-психических потенциалов ребенка средствами художественно-образных экологически  «чистых» прописей</a:t>
            </a:r>
            <a:endParaRPr lang="ru-RU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J:\мои фото\еще тренаж (6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1970"/>
            <a:ext cx="4536504" cy="325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фото для презентации базарный\техн (29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5"/>
          <a:stretch/>
        </p:blipFill>
        <p:spPr bwMode="auto">
          <a:xfrm>
            <a:off x="4968441" y="1111970"/>
            <a:ext cx="4140460" cy="2893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фото для презентации базарный\техн (2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/>
          <a:stretch/>
        </p:blipFill>
        <p:spPr bwMode="auto">
          <a:xfrm>
            <a:off x="4427984" y="3876917"/>
            <a:ext cx="3799959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" y="45091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Стенд пальцевых прописей представляет собой </a:t>
            </a:r>
            <a:r>
              <a:rPr lang="ru-RU" sz="1600" b="1" dirty="0" smtClean="0"/>
              <a:t>простейший тренажер</a:t>
            </a:r>
            <a:r>
              <a:rPr lang="ru-RU" sz="1600" b="1" dirty="0"/>
              <a:t>, развивающий чувство зрительно-ручной координации (глазомер), необходимое для последующего выполнения тонко-</a:t>
            </a:r>
            <a:r>
              <a:rPr lang="ru-RU" sz="1600" b="1" dirty="0" err="1"/>
              <a:t>координаторных</a:t>
            </a:r>
            <a:r>
              <a:rPr lang="ru-RU" sz="1600" b="1" dirty="0"/>
              <a:t> ручных манипуляций </a:t>
            </a:r>
            <a:r>
              <a:rPr lang="ru-RU" sz="1600" b="1" dirty="0" smtClean="0"/>
              <a:t>в </a:t>
            </a:r>
            <a:r>
              <a:rPr lang="ru-RU" sz="1600" b="1" dirty="0"/>
              <a:t>режиме психомоторной свободы</a:t>
            </a:r>
          </a:p>
        </p:txBody>
      </p:sp>
    </p:spTree>
    <p:extLst>
      <p:ext uri="{BB962C8B-B14F-4D97-AF65-F5344CB8AC3E}">
        <p14:creationId xmlns:p14="http://schemas.microsoft.com/office/powerpoint/2010/main" val="15484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2348880"/>
            <a:ext cx="3355255" cy="30243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23480"/>
            <a:ext cx="8670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CC"/>
                </a:solidFill>
                <a:latin typeface="Georgia" panose="02040502050405020303" pitchFamily="18" charset="0"/>
              </a:rPr>
              <a:t>Повышение эффективности становления психомоторных функций в процессе развития и обучения детей с помощью производственных ритмов телесных </a:t>
            </a:r>
            <a:r>
              <a:rPr lang="ru-RU" sz="16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усилий (ритмичных поворотов головы, кистевых и голеностопных ритмических усилий)</a:t>
            </a:r>
            <a:endParaRPr lang="ru-RU" sz="16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J:\мои фото\еще тренаж (9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96" y="4345890"/>
            <a:ext cx="3407634" cy="2357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фото для презентации базарный\техн (44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 t="3868" r="12339" b="6959"/>
          <a:stretch/>
        </p:blipFill>
        <p:spPr bwMode="auto">
          <a:xfrm>
            <a:off x="5881636" y="1554261"/>
            <a:ext cx="3112856" cy="2602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1\Desktop\фото для презентации базарный\техн (25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r="9107"/>
          <a:stretch/>
        </p:blipFill>
        <p:spPr bwMode="auto">
          <a:xfrm>
            <a:off x="107504" y="2204864"/>
            <a:ext cx="3024336" cy="4223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1\Desktop\фото для презентации базарный\техн (28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00698"/>
            <a:ext cx="2939596" cy="3928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9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eorgia" panose="02040502050405020303" pitchFamily="18" charset="0"/>
              </a:rPr>
              <a:t>Источники: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Базарный В.Ф. Зрение у детей: Проблемы развития / Новосибирск: Наука. </a:t>
            </a:r>
            <a:r>
              <a:rPr lang="ru-RU" sz="1400" dirty="0" err="1">
                <a:latin typeface="Georgia" panose="02040502050405020303" pitchFamily="18" charset="0"/>
              </a:rPr>
              <a:t>Сиб</a:t>
            </a:r>
            <a:r>
              <a:rPr lang="ru-RU" sz="1400" dirty="0">
                <a:latin typeface="Georgia" panose="02040502050405020303" pitchFamily="18" charset="0"/>
              </a:rPr>
              <a:t>. </a:t>
            </a:r>
            <a:r>
              <a:rPr lang="ru-RU" sz="1400" dirty="0" err="1">
                <a:latin typeface="Georgia" panose="02040502050405020303" pitchFamily="18" charset="0"/>
              </a:rPr>
              <a:t>отд-ние</a:t>
            </a:r>
            <a:r>
              <a:rPr lang="ru-RU" sz="1400" dirty="0">
                <a:latin typeface="Georgia" panose="02040502050405020303" pitchFamily="18" charset="0"/>
              </a:rPr>
              <a:t>, 1991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Базарный В.Ф. Методология и методика раскрепощения нейрофизиологической основы психического и физического развития учащихся в структурах учебного процесса. Часть III </a:t>
            </a:r>
            <a:r>
              <a:rPr lang="ru-RU" sz="1400" dirty="0" smtClean="0">
                <a:latin typeface="Georgia" panose="02040502050405020303" pitchFamily="18" charset="0"/>
              </a:rPr>
              <a:t>: </a:t>
            </a:r>
            <a:r>
              <a:rPr lang="ru-RU" sz="1400" dirty="0">
                <a:latin typeface="Georgia" panose="02040502050405020303" pitchFamily="18" charset="0"/>
              </a:rPr>
              <a:t>- Сергиев Посад, 1995.-13 с.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Базарный В.Ф. Массовая первичная профилактика школьных форм патологии, или развивающие здоровье принципы конструирования учебно-познавательной деятельности в детских садах и школах. Красноярск. 1989 г.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Базарный В.Ф. Нервно-психическое утомление учащихся в традиционной школьной среде. - Сергиев Посад, 1996.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Базарный В.Ф. Повышение эффективности становления психомоторных функций в процессе развития и обучения детей с помощью производственных ритмов телесных усилий. Часть </a:t>
            </a:r>
            <a:r>
              <a:rPr lang="ru-RU" sz="1400" dirty="0" smtClean="0">
                <a:latin typeface="Georgia" panose="02040502050405020303" pitchFamily="18" charset="0"/>
              </a:rPr>
              <a:t>IV: </a:t>
            </a:r>
            <a:r>
              <a:rPr lang="ru-RU" sz="1400" dirty="0">
                <a:latin typeface="Georgia" panose="02040502050405020303" pitchFamily="18" charset="0"/>
              </a:rPr>
              <a:t>- Сергиев Посад, 1995.-213 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Базарный В.Ф. Раскрепощение духовно-психических потенциалов ребенка средствами художественно-образных экологически "чистых" прописей   (методология, методика).-  Сергиев Посад, 1996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latin typeface="Georgia" panose="02040502050405020303" pitchFamily="18" charset="0"/>
              </a:rPr>
              <a:t>Горячев В. «Энциклопедический словарь русской цивилизации», М., 2000.</a:t>
            </a:r>
          </a:p>
          <a:p>
            <a:pPr lvl="0"/>
            <a:endParaRPr lang="ru-RU" sz="1400" u="sng" dirty="0" smtClean="0">
              <a:latin typeface="Georgia" panose="02040502050405020303" pitchFamily="18" charset="0"/>
              <a:hlinkClick r:id="rId2"/>
            </a:endParaRPr>
          </a:p>
          <a:p>
            <a:pPr lvl="0"/>
            <a:r>
              <a:rPr lang="ru-RU" sz="1400" u="sng" dirty="0" smtClean="0">
                <a:latin typeface="Georgia" panose="02040502050405020303" pitchFamily="18" charset="0"/>
                <a:hlinkClick r:id="rId2"/>
              </a:rPr>
              <a:t>http</a:t>
            </a:r>
            <a:r>
              <a:rPr lang="ru-RU" sz="1400" u="sng" dirty="0">
                <a:latin typeface="Georgia" panose="02040502050405020303" pitchFamily="18" charset="0"/>
                <a:hlinkClick r:id="rId2"/>
              </a:rPr>
              <a:t>://www.hrono.ru/proekty/bazarny/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dirty="0"/>
              <a:t> </a:t>
            </a:r>
            <a:r>
              <a:rPr lang="ru-RU" sz="1600" dirty="0" smtClean="0">
                <a:latin typeface="Georgia" panose="02040502050405020303" pitchFamily="18" charset="0"/>
              </a:rPr>
              <a:t>Фото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и изображения - </a:t>
            </a:r>
            <a:r>
              <a:rPr lang="ru-RU" sz="1600" dirty="0">
                <a:latin typeface="Georgia" panose="02040502050405020303" pitchFamily="18" charset="0"/>
              </a:rPr>
              <a:t>из </a:t>
            </a:r>
            <a:r>
              <a:rPr lang="ru-RU" sz="1600" dirty="0" smtClean="0">
                <a:latin typeface="Georgia" panose="02040502050405020303" pitchFamily="18" charset="0"/>
              </a:rPr>
              <a:t>личного архива и свободного </a:t>
            </a:r>
            <a:r>
              <a:rPr lang="ru-RU" sz="1600" dirty="0">
                <a:latin typeface="Georgia" panose="02040502050405020303" pitchFamily="18" charset="0"/>
              </a:rPr>
              <a:t>доступа сети интернет </a:t>
            </a: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72" y="836712"/>
            <a:ext cx="3760068" cy="4680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496855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Базарный </a:t>
            </a:r>
            <a:endParaRPr lang="ru-RU" sz="2800" b="1" dirty="0" smtClean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Владимир </a:t>
            </a:r>
            <a:r>
              <a:rPr lang="ru-RU" sz="2800" b="1" dirty="0">
                <a:solidFill>
                  <a:srgbClr val="0000CC"/>
                </a:solidFill>
                <a:latin typeface="Georgia" panose="02040502050405020303" pitchFamily="18" charset="0"/>
              </a:rPr>
              <a:t>Филиппович</a:t>
            </a:r>
            <a:r>
              <a:rPr lang="ru-RU" sz="2800" dirty="0">
                <a:solidFill>
                  <a:srgbClr val="0000CC"/>
                </a:solidFill>
                <a:latin typeface="Georgia" panose="02040502050405020303" pitchFamily="18" charset="0"/>
              </a:rPr>
              <a:t> </a:t>
            </a:r>
            <a:endParaRPr lang="ru-RU" sz="2800" dirty="0" smtClean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dirty="0" smtClean="0">
                <a:latin typeface="Georgia" panose="02040502050405020303" pitchFamily="18" charset="0"/>
              </a:rPr>
              <a:t>- </a:t>
            </a:r>
            <a:r>
              <a:rPr lang="ru-RU" dirty="0">
                <a:latin typeface="Georgia" panose="02040502050405020303" pitchFamily="18" charset="0"/>
              </a:rPr>
              <a:t>учёный, врач, педагог-новатор, руководитель Научно-внедренческой лаборатории физиолого-здравоохранительных проблем образования Администрации Московской области (г. Сергиев Посад), доктор медицинских наук, действительный член Академии творческой педагогики, Почётный работник общего образования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35289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2446530"/>
            <a:ext cx="3888432" cy="3573017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61012" y="2132856"/>
            <a:ext cx="3449960" cy="3005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5373214"/>
            <a:ext cx="4824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Зрительно-игровой сюжет  в методике автоматизированных </a:t>
            </a:r>
            <a:r>
              <a:rPr lang="ru-RU" sz="1600" dirty="0" smtClean="0">
                <a:latin typeface="Georgia" panose="02040502050405020303" pitchFamily="18" charset="0"/>
              </a:rPr>
              <a:t>сенсорных </a:t>
            </a:r>
            <a:r>
              <a:rPr lang="ru-RU" sz="1600" dirty="0">
                <a:latin typeface="Georgia" panose="02040502050405020303" pitchFamily="18" charset="0"/>
              </a:rPr>
              <a:t>тренажей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Размещение сигнальных ламп в классной комнате в методике автоматизированных сенсорных тренажей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60648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Методика сенсорно-</a:t>
            </a:r>
            <a:r>
              <a:rPr lang="ru-RU" sz="2000" b="1" dirty="0" err="1">
                <a:solidFill>
                  <a:srgbClr val="0000CC"/>
                </a:solidFill>
                <a:latin typeface="Georgia" panose="02040502050405020303" pitchFamily="18" charset="0"/>
              </a:rPr>
              <a:t>координаторных</a:t>
            </a:r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 тренажей с помощью меняющихся зрительно-сигнальных сюжетов</a:t>
            </a:r>
            <a:endParaRPr lang="ru-RU" sz="20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4410" y="476672"/>
            <a:ext cx="5399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Упражнения с сигнальными </a:t>
            </a:r>
            <a:r>
              <a:rPr lang="ru-RU" sz="2000" b="1" dirty="0" smtClean="0">
                <a:solidFill>
                  <a:srgbClr val="0000CC"/>
                </a:solidFill>
                <a:latin typeface="Georgia" panose="02040502050405020303" pitchFamily="18" charset="0"/>
              </a:rPr>
              <a:t>метками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3" name="Рисунок 2" descr="C:\Users\1\Desktop\фото для презентации базарный\техн (1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17112"/>
            <a:ext cx="2592288" cy="34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фото для презентации базарный\техн (48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2"/>
          <a:stretch/>
        </p:blipFill>
        <p:spPr bwMode="auto">
          <a:xfrm>
            <a:off x="4560540" y="900554"/>
            <a:ext cx="4320480" cy="241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фото для презентации базарный\техн (49)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6" b="20973"/>
          <a:stretch/>
        </p:blipFill>
        <p:spPr bwMode="auto">
          <a:xfrm>
            <a:off x="236758" y="876782"/>
            <a:ext cx="4060229" cy="242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фото для презентации базарный\техн (17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9442" r="5605" b="7593"/>
          <a:stretch/>
        </p:blipFill>
        <p:spPr bwMode="auto">
          <a:xfrm>
            <a:off x="6784008" y="3501008"/>
            <a:ext cx="1928960" cy="1272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фото для презентации базарный\техн (18)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1" t="10863" r="16352" b="14627"/>
          <a:stretch/>
        </p:blipFill>
        <p:spPr bwMode="auto">
          <a:xfrm flipH="1">
            <a:off x="4296987" y="3501008"/>
            <a:ext cx="1571080" cy="132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 для презентации базарный\техн (19)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26469" r="26883" b="31656"/>
          <a:stretch/>
        </p:blipFill>
        <p:spPr bwMode="auto">
          <a:xfrm>
            <a:off x="7066059" y="5205452"/>
            <a:ext cx="1492147" cy="140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1\Desktop\фото для презентации базарный\техн (21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82" y="5314526"/>
            <a:ext cx="1752642" cy="13498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995886" y="4866898"/>
            <a:ext cx="475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Стимульный материал для зрительного поиска</a:t>
            </a:r>
          </a:p>
        </p:txBody>
      </p:sp>
    </p:spTree>
    <p:extLst>
      <p:ext uri="{BB962C8B-B14F-4D97-AF65-F5344CB8AC3E}">
        <p14:creationId xmlns:p14="http://schemas.microsoft.com/office/powerpoint/2010/main" val="14212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9411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Схема зрительно-двигательных траекторий в методике </a:t>
            </a:r>
            <a:r>
              <a:rPr lang="ru-RU" sz="1600" dirty="0" err="1">
                <a:latin typeface="Georgia" panose="02040502050405020303" pitchFamily="18" charset="0"/>
              </a:rPr>
              <a:t>офтальмотренажей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844823"/>
            <a:ext cx="3841995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260648"/>
            <a:ext cx="8109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Методика активизации гармонических колебаний в </a:t>
            </a:r>
            <a:r>
              <a:rPr lang="ru-RU" sz="2000" b="1" dirty="0" err="1">
                <a:solidFill>
                  <a:srgbClr val="0000CC"/>
                </a:solidFill>
                <a:latin typeface="Georgia" panose="02040502050405020303" pitchFamily="18" charset="0"/>
              </a:rPr>
              <a:t>сенсо</a:t>
            </a:r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-моторной сфере с помощью идеальной схемы универсальных символов— "СУС"</a:t>
            </a:r>
            <a:endParaRPr lang="ru-RU" sz="20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6834" y="192031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Оптимальным местом для нанесения схемы-тренажера является потолок. 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При этом цвета должны соответствовать следующим требованиям: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 "восьмерка" — изображается ярко-голубым цветом;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 "крест" — коричнево-золотистым: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 наружный овал — красным;	</a:t>
            </a:r>
          </a:p>
          <a:p>
            <a:pPr algn="ctr"/>
            <a:r>
              <a:rPr lang="ru-RU" dirty="0">
                <a:latin typeface="Georgia" panose="02040502050405020303" pitchFamily="18" charset="0"/>
              </a:rPr>
              <a:t> внутренний овал — зеленым.</a:t>
            </a:r>
          </a:p>
        </p:txBody>
      </p:sp>
      <p:pic>
        <p:nvPicPr>
          <p:cNvPr id="6" name="Рисунок 5" descr="J:\мои фото\еще тренаж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26" y="1920314"/>
            <a:ext cx="4542725" cy="369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\Desktop\фото для презентации базарный\техн (50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37208"/>
            <a:ext cx="4032448" cy="27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 для презентации базарный\техн (5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" y="1837208"/>
            <a:ext cx="432933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5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Методика зрительно-</a:t>
            </a:r>
            <a:r>
              <a:rPr lang="ru-RU" sz="2000" b="1" dirty="0" err="1">
                <a:solidFill>
                  <a:srgbClr val="0000CC"/>
                </a:solidFill>
                <a:latin typeface="Georgia" panose="02040502050405020303" pitchFamily="18" charset="0"/>
              </a:rPr>
              <a:t>координаторных</a:t>
            </a:r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 тренажей</a:t>
            </a:r>
            <a:endParaRPr lang="ru-RU" sz="20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C:\Users\1\Desktop\фото для презентации базарный\овощи-фрукты (3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/>
          <a:stretch/>
        </p:blipFill>
        <p:spPr bwMode="auto">
          <a:xfrm>
            <a:off x="6300192" y="764703"/>
            <a:ext cx="2643138" cy="326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фото для презентации базарный\техн (45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3" b="12924"/>
          <a:stretch/>
        </p:blipFill>
        <p:spPr bwMode="auto">
          <a:xfrm>
            <a:off x="395536" y="960180"/>
            <a:ext cx="5832648" cy="20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\Desktop\фото для презентации базарный\техн (5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259228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\Desktop\фото для презентации базарный\техн (53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9" t="6877" r="2976" b="6825"/>
          <a:stretch/>
        </p:blipFill>
        <p:spPr bwMode="auto">
          <a:xfrm>
            <a:off x="3131840" y="3140968"/>
            <a:ext cx="259228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730577" y="4028001"/>
            <a:ext cx="32914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Упражнения заключаются в прослеживании глазами по траекториям в </a:t>
            </a:r>
            <a:r>
              <a:rPr lang="ru-RU" sz="1600" b="1" dirty="0"/>
              <a:t>позе свободного стояния и базируются на зрительно-поисковых </a:t>
            </a:r>
            <a:r>
              <a:rPr lang="ru-RU" sz="1600" b="1" dirty="0" smtClean="0"/>
              <a:t>стимулах.</a:t>
            </a:r>
          </a:p>
          <a:p>
            <a:pPr algn="ctr"/>
            <a:r>
              <a:rPr lang="ru-RU" sz="1600" b="1" dirty="0"/>
              <a:t>При этом возможно сочетание движений глазами, головой и туловищем</a:t>
            </a:r>
            <a:r>
              <a:rPr lang="ru-RU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98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фото для презентации базарный\техн (24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12378" b="12417"/>
          <a:stretch/>
        </p:blipFill>
        <p:spPr bwMode="auto">
          <a:xfrm>
            <a:off x="415008" y="869876"/>
            <a:ext cx="4032448" cy="2953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Documents and Settings\Admin\Рабочий стол\ленино\аттестация\фото аттестац\Изображение 351.jpg"/>
          <p:cNvPicPr/>
          <p:nvPr/>
        </p:nvPicPr>
        <p:blipFill>
          <a:blip r:embed="rId4" cstate="print"/>
          <a:srcRect l="8338" r="14698"/>
          <a:stretch>
            <a:fillRect/>
          </a:stretch>
        </p:blipFill>
        <p:spPr bwMode="auto">
          <a:xfrm>
            <a:off x="5348017" y="984548"/>
            <a:ext cx="311809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ленино\видео занятие\Изображение 002.jpg"/>
          <p:cNvPicPr/>
          <p:nvPr/>
        </p:nvPicPr>
        <p:blipFill rotWithShape="1">
          <a:blip r:embed="rId5" cstate="print"/>
          <a:srcRect t="25271" b="7853"/>
          <a:stretch/>
        </p:blipFill>
        <p:spPr bwMode="auto">
          <a:xfrm>
            <a:off x="4750996" y="4149080"/>
            <a:ext cx="4312140" cy="24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 для презентации базарный\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6" r="2784" b="18429"/>
          <a:stretch/>
        </p:blipFill>
        <p:spPr bwMode="auto">
          <a:xfrm>
            <a:off x="251520" y="3933056"/>
            <a:ext cx="4392488" cy="269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195736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Georgia" panose="02040502050405020303" pitchFamily="18" charset="0"/>
              </a:rPr>
              <a:t>Методика зрительно-</a:t>
            </a:r>
            <a:r>
              <a:rPr lang="ru-RU" b="1" dirty="0" err="1">
                <a:solidFill>
                  <a:srgbClr val="0000CC"/>
                </a:solidFill>
                <a:latin typeface="Georgia" panose="02040502050405020303" pitchFamily="18" charset="0"/>
              </a:rPr>
              <a:t>координаторных</a:t>
            </a:r>
            <a:r>
              <a:rPr lang="ru-RU" b="1" dirty="0">
                <a:solidFill>
                  <a:srgbClr val="0000CC"/>
                </a:solidFill>
                <a:latin typeface="Georgia" panose="02040502050405020303" pitchFamily="18" charset="0"/>
              </a:rPr>
              <a:t> тренажей</a:t>
            </a:r>
            <a:endParaRPr lang="ru-RU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48625"/>
            <a:ext cx="4746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Сенсорно-дидактические кресты</a:t>
            </a:r>
            <a:endParaRPr lang="ru-RU" sz="20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 descr="J:\мои фото\IMG_00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88" y="2852936"/>
            <a:ext cx="4540411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1\Desktop\фото для презентации базарный\техн (3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0" y="751582"/>
            <a:ext cx="4176464" cy="31094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914117"/>
            <a:ext cx="3278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Сенсорно-дидактические кресты представляют собой приспособление для крепления наглядного </a:t>
            </a:r>
            <a:r>
              <a:rPr lang="ru-RU" b="1" dirty="0" smtClean="0"/>
              <a:t>материала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103518"/>
            <a:ext cx="4501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Дидактический материал подвешивается на сенсорно-дидактическом кресте к потолку, чем обеспечиваются колебательные движения наглядности, что создает повышенную эффективность зрительного 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800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Повышение активности детей, в т. ч. общей и зрительно-ручной координации с помощью построения занятий </a:t>
            </a:r>
            <a:endParaRPr lang="ru-RU" sz="2000" dirty="0">
              <a:solidFill>
                <a:srgbClr val="0000CC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dirty="0">
                <a:solidFill>
                  <a:srgbClr val="0000CC"/>
                </a:solidFill>
                <a:latin typeface="Georgia" panose="02040502050405020303" pitchFamily="18" charset="0"/>
              </a:rPr>
              <a:t>в режиме динамической позы</a:t>
            </a:r>
            <a:endParaRPr lang="ru-RU" sz="2000" dirty="0">
              <a:solidFill>
                <a:srgbClr val="0000CC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:\Users\1\Desktop\фото для презентации базарный\IMG_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3024335" cy="231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 для презентации базарный\IMG_0008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8290"/>
          <a:stretch/>
        </p:blipFill>
        <p:spPr bwMode="auto">
          <a:xfrm>
            <a:off x="5940153" y="4202155"/>
            <a:ext cx="3063992" cy="242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E:\фото аттестац\Изображение 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" y="4202155"/>
            <a:ext cx="3109550" cy="233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J:\фото работа осень 2014\тренажер на стенах осень\IMG_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/>
          <a:stretch/>
        </p:blipFill>
        <p:spPr bwMode="auto">
          <a:xfrm rot="5400000">
            <a:off x="2741753" y="2241780"/>
            <a:ext cx="3667364" cy="2585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мои фото\техн (5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404347"/>
            <a:ext cx="3096362" cy="232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78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343</Words>
  <Application>Microsoft Office PowerPoint</Application>
  <PresentationFormat>Экран (4:3)</PresentationFormat>
  <Paragraphs>53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Елена</cp:lastModifiedBy>
  <cp:revision>29</cp:revision>
  <dcterms:created xsi:type="dcterms:W3CDTF">2014-11-04T03:50:38Z</dcterms:created>
  <dcterms:modified xsi:type="dcterms:W3CDTF">2016-09-07T05:54:42Z</dcterms:modified>
</cp:coreProperties>
</file>